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9" r:id="rId12"/>
    <p:sldId id="270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859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1173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Sudoku Solver Visualizer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Sudoku Solver Visualizer is an interactive Java application designed to solve Sudoku puzzles while providing a real-time visual representation of the solving process. This project serves multiple purposes: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09600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57" y="6103620"/>
            <a:ext cx="379690" cy="379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2316" y="6077545"/>
            <a:ext cx="3241639" cy="1164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Shivam </a:t>
            </a:r>
          </a:p>
          <a:p>
            <a:pPr marL="0" indent="0" algn="l">
              <a:lnSpc>
                <a:spcPts val="3402"/>
              </a:lnSpc>
              <a:buNone/>
            </a:pPr>
            <a:r>
              <a:rPr lang="en-US" sz="2430" dirty="0"/>
              <a:t>Reg no.  :  12222559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16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45613" y="2943106"/>
            <a:ext cx="5935980" cy="6028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7"/>
              </a:lnSpc>
              <a:buNone/>
            </a:pPr>
            <a:r>
              <a:rPr lang="en-US" sz="3798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Multidisciplinary Integration</a:t>
            </a:r>
            <a:endParaRPr lang="en-US" sz="379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613" y="3835241"/>
            <a:ext cx="482322" cy="4823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45613" y="4510445"/>
            <a:ext cx="2417802" cy="602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4"/>
              </a:lnSpc>
              <a:buNone/>
            </a:pPr>
            <a:r>
              <a:rPr lang="en-US" sz="189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Algorithm Implementation</a:t>
            </a:r>
            <a:endParaRPr lang="en-US" sz="1899" dirty="0"/>
          </a:p>
        </p:txBody>
      </p:sp>
      <p:sp>
        <p:nvSpPr>
          <p:cNvPr id="8" name="Text 4"/>
          <p:cNvSpPr/>
          <p:nvPr/>
        </p:nvSpPr>
        <p:spPr>
          <a:xfrm>
            <a:off x="2045613" y="5229106"/>
            <a:ext cx="2417802" cy="2468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1"/>
              </a:lnSpc>
              <a:buNone/>
            </a:pPr>
            <a:r>
              <a:rPr lang="en-US" sz="1519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integrates various aspects of software development, including algorithm implementation, GUI design, event handling, and basic graphics manipulation.</a:t>
            </a:r>
            <a:endParaRPr lang="en-US" sz="151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737" y="3835241"/>
            <a:ext cx="482322" cy="4823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52737" y="4510445"/>
            <a:ext cx="2411611" cy="301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4"/>
              </a:lnSpc>
              <a:buNone/>
            </a:pPr>
            <a:r>
              <a:rPr lang="en-US" sz="189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GUI Design</a:t>
            </a:r>
            <a:endParaRPr lang="en-US" sz="1899" dirty="0"/>
          </a:p>
        </p:txBody>
      </p:sp>
      <p:sp>
        <p:nvSpPr>
          <p:cNvPr id="11" name="Text 6"/>
          <p:cNvSpPr/>
          <p:nvPr/>
        </p:nvSpPr>
        <p:spPr>
          <a:xfrm>
            <a:off x="4752737" y="4927640"/>
            <a:ext cx="2417802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1"/>
              </a:lnSpc>
              <a:buNone/>
            </a:pPr>
            <a:r>
              <a:rPr lang="en-US" sz="1519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project demonstrates how to create a user-friendly interface that effectively communicates the solving process.</a:t>
            </a:r>
            <a:endParaRPr lang="en-US" sz="1519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861" y="3835241"/>
            <a:ext cx="482322" cy="48232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9861" y="4510445"/>
            <a:ext cx="2411611" cy="301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4"/>
              </a:lnSpc>
              <a:buNone/>
            </a:pPr>
            <a:r>
              <a:rPr lang="en-US" sz="189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Event Handling</a:t>
            </a:r>
            <a:endParaRPr lang="en-US" sz="1899" dirty="0"/>
          </a:p>
        </p:txBody>
      </p:sp>
      <p:sp>
        <p:nvSpPr>
          <p:cNvPr id="14" name="Text 8"/>
          <p:cNvSpPr/>
          <p:nvPr/>
        </p:nvSpPr>
        <p:spPr>
          <a:xfrm>
            <a:off x="7459861" y="4927640"/>
            <a:ext cx="2417802" cy="1234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1"/>
              </a:lnSpc>
              <a:buNone/>
            </a:pPr>
            <a:r>
              <a:rPr lang="en-US" sz="1519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application handles events such as user input and updates the GUI accordingly.</a:t>
            </a:r>
            <a:endParaRPr lang="en-US" sz="1519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6985" y="3835241"/>
            <a:ext cx="482322" cy="4823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166985" y="4510445"/>
            <a:ext cx="2411611" cy="301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4"/>
              </a:lnSpc>
              <a:buNone/>
            </a:pPr>
            <a:r>
              <a:rPr lang="en-US" sz="189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Graphics Manipulation</a:t>
            </a:r>
            <a:endParaRPr lang="en-US" sz="1899" dirty="0"/>
          </a:p>
        </p:txBody>
      </p:sp>
      <p:sp>
        <p:nvSpPr>
          <p:cNvPr id="17" name="Text 10"/>
          <p:cNvSpPr/>
          <p:nvPr/>
        </p:nvSpPr>
        <p:spPr>
          <a:xfrm>
            <a:off x="10166985" y="4927640"/>
            <a:ext cx="2417802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1"/>
              </a:lnSpc>
              <a:buNone/>
            </a:pPr>
            <a:r>
              <a:rPr lang="en-US" sz="1519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project utilizes basic graphics manipulation techniques to create the visual representation of the solving process.</a:t>
            </a:r>
            <a:endParaRPr lang="en-US" sz="1519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31" y="224433"/>
            <a:ext cx="4376618" cy="778073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412" y="1205389"/>
            <a:ext cx="5589627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Applications</a:t>
            </a:r>
            <a:endParaRPr lang="en-US" sz="3535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2035731"/>
            <a:ext cx="448866" cy="4488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8412" y="2664143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Puzzle Solving</a:t>
            </a:r>
            <a:endParaRPr lang="en-US" sz="1767" dirty="0"/>
          </a:p>
        </p:txBody>
      </p:sp>
      <p:sp>
        <p:nvSpPr>
          <p:cNvPr id="9" name="Text 3"/>
          <p:cNvSpPr/>
          <p:nvPr/>
        </p:nvSpPr>
        <p:spPr>
          <a:xfrm>
            <a:off x="628412" y="3052286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solver can be used to solve Sudoku puzzles of varying difficulty levels.</a:t>
            </a:r>
            <a:endParaRPr lang="en-US" sz="1414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3878104"/>
            <a:ext cx="448866" cy="44886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412" y="450651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Logic Training</a:t>
            </a:r>
            <a:endParaRPr lang="en-US" sz="1767" dirty="0"/>
          </a:p>
        </p:txBody>
      </p:sp>
      <p:sp>
        <p:nvSpPr>
          <p:cNvPr id="12" name="Text 5"/>
          <p:cNvSpPr/>
          <p:nvPr/>
        </p:nvSpPr>
        <p:spPr>
          <a:xfrm>
            <a:off x="628412" y="4894659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visualizer can be used as an educational tool to teach logical thinking.</a:t>
            </a:r>
            <a:endParaRPr lang="en-US" sz="1414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12" y="5720477"/>
            <a:ext cx="448866" cy="44886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28412" y="6348889"/>
            <a:ext cx="293905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 Demonstration</a:t>
            </a:r>
            <a:endParaRPr lang="en-US" sz="1767" dirty="0"/>
          </a:p>
        </p:txBody>
      </p:sp>
      <p:sp>
        <p:nvSpPr>
          <p:cNvPr id="15" name="Text 7"/>
          <p:cNvSpPr/>
          <p:nvPr/>
        </p:nvSpPr>
        <p:spPr>
          <a:xfrm>
            <a:off x="628412" y="6737033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program showcases the power of backtracking algorithms in problem-solving.</a:t>
            </a:r>
            <a:endParaRPr lang="en-US" sz="141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31" y="224433"/>
            <a:ext cx="4376618" cy="778073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412" y="1205389"/>
            <a:ext cx="5589627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Applications</a:t>
            </a:r>
            <a:endParaRPr lang="en-US" sz="3535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2035731"/>
            <a:ext cx="448866" cy="4488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8412" y="2664143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Puzzle Solving</a:t>
            </a:r>
            <a:endParaRPr lang="en-US" sz="1767" dirty="0"/>
          </a:p>
        </p:txBody>
      </p:sp>
      <p:sp>
        <p:nvSpPr>
          <p:cNvPr id="9" name="Text 3"/>
          <p:cNvSpPr/>
          <p:nvPr/>
        </p:nvSpPr>
        <p:spPr>
          <a:xfrm>
            <a:off x="628412" y="3052286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solver can be used to solve Sudoku puzzles of varying difficulty levels.</a:t>
            </a:r>
            <a:endParaRPr lang="en-US" sz="1414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3878104"/>
            <a:ext cx="448866" cy="44886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412" y="450651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Logic Training</a:t>
            </a:r>
            <a:endParaRPr lang="en-US" sz="1767" dirty="0"/>
          </a:p>
        </p:txBody>
      </p:sp>
      <p:sp>
        <p:nvSpPr>
          <p:cNvPr id="12" name="Text 5"/>
          <p:cNvSpPr/>
          <p:nvPr/>
        </p:nvSpPr>
        <p:spPr>
          <a:xfrm>
            <a:off x="628412" y="4894659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visualizer can be used as an educational tool to teach logical thinking.</a:t>
            </a:r>
            <a:endParaRPr lang="en-US" sz="1414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12" y="5720477"/>
            <a:ext cx="448866" cy="44886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28412" y="6348889"/>
            <a:ext cx="293905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 Demonstration</a:t>
            </a:r>
            <a:endParaRPr lang="en-US" sz="1767" dirty="0"/>
          </a:p>
        </p:txBody>
      </p:sp>
      <p:sp>
        <p:nvSpPr>
          <p:cNvPr id="15" name="Text 7"/>
          <p:cNvSpPr/>
          <p:nvPr/>
        </p:nvSpPr>
        <p:spPr>
          <a:xfrm>
            <a:off x="628412" y="6737033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program showcases the power of backtracking algorithms in problem-solving.</a:t>
            </a:r>
            <a:endParaRPr lang="en-US" sz="141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63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50425" y="2859643"/>
            <a:ext cx="5292685" cy="5566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3"/>
              </a:lnSpc>
              <a:buNone/>
            </a:pPr>
            <a:r>
              <a:rPr lang="en-US" sz="3506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Algorithmic Demonstration</a:t>
            </a:r>
            <a:endParaRPr lang="en-US" sz="3506" dirty="0"/>
          </a:p>
        </p:txBody>
      </p:sp>
      <p:sp>
        <p:nvSpPr>
          <p:cNvPr id="6" name="Shape 3"/>
          <p:cNvSpPr/>
          <p:nvPr/>
        </p:nvSpPr>
        <p:spPr>
          <a:xfrm>
            <a:off x="2450425" y="3883581"/>
            <a:ext cx="400645" cy="400645"/>
          </a:xfrm>
          <a:prstGeom prst="roundRect">
            <a:avLst>
              <a:gd name="adj" fmla="val 200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610088" y="3950256"/>
            <a:ext cx="81201" cy="267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4"/>
              </a:lnSpc>
              <a:buNone/>
            </a:pPr>
            <a:r>
              <a:rPr lang="en-US" sz="210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104" dirty="0"/>
          </a:p>
        </p:txBody>
      </p:sp>
      <p:sp>
        <p:nvSpPr>
          <p:cNvPr id="8" name="Text 5"/>
          <p:cNvSpPr/>
          <p:nvPr/>
        </p:nvSpPr>
        <p:spPr>
          <a:xfrm>
            <a:off x="3029069" y="3883581"/>
            <a:ext cx="2277189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Backtracking Algorithm</a:t>
            </a:r>
            <a:endParaRPr lang="en-US" sz="1753" dirty="0"/>
          </a:p>
        </p:txBody>
      </p:sp>
      <p:sp>
        <p:nvSpPr>
          <p:cNvPr id="9" name="Text 6"/>
          <p:cNvSpPr/>
          <p:nvPr/>
        </p:nvSpPr>
        <p:spPr>
          <a:xfrm>
            <a:off x="3029069" y="4268629"/>
            <a:ext cx="4197191" cy="14245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core of the project is a backtracking algorithm implementation for solving Sudoku puzzles. By visualizing this algorithm in action, the application offers an intuitive understanding of how backtracking works in practice.</a:t>
            </a:r>
            <a:endParaRPr lang="en-US" sz="1402" dirty="0"/>
          </a:p>
        </p:txBody>
      </p:sp>
      <p:sp>
        <p:nvSpPr>
          <p:cNvPr id="10" name="Shape 7"/>
          <p:cNvSpPr/>
          <p:nvPr/>
        </p:nvSpPr>
        <p:spPr>
          <a:xfrm>
            <a:off x="7404259" y="3883581"/>
            <a:ext cx="400645" cy="400645"/>
          </a:xfrm>
          <a:prstGeom prst="roundRect">
            <a:avLst>
              <a:gd name="adj" fmla="val 200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37013" y="3950256"/>
            <a:ext cx="135136" cy="267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4"/>
              </a:lnSpc>
              <a:buNone/>
            </a:pPr>
            <a:r>
              <a:rPr lang="en-US" sz="210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104" dirty="0"/>
          </a:p>
        </p:txBody>
      </p:sp>
      <p:sp>
        <p:nvSpPr>
          <p:cNvPr id="12" name="Text 9"/>
          <p:cNvSpPr/>
          <p:nvPr/>
        </p:nvSpPr>
        <p:spPr>
          <a:xfrm>
            <a:off x="7982903" y="3883581"/>
            <a:ext cx="2226350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Educational Tool</a:t>
            </a:r>
            <a:endParaRPr lang="en-US" sz="1753" dirty="0"/>
          </a:p>
        </p:txBody>
      </p:sp>
      <p:sp>
        <p:nvSpPr>
          <p:cNvPr id="13" name="Text 10"/>
          <p:cNvSpPr/>
          <p:nvPr/>
        </p:nvSpPr>
        <p:spPr>
          <a:xfrm>
            <a:off x="7982903" y="4268629"/>
            <a:ext cx="4197191" cy="854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makes it an excellent educational tool for computer science students learning about algorithmic problem-solving techniques.</a:t>
            </a:r>
            <a:endParaRPr lang="en-US" sz="1402" dirty="0"/>
          </a:p>
        </p:txBody>
      </p:sp>
      <p:sp>
        <p:nvSpPr>
          <p:cNvPr id="14" name="Shape 11"/>
          <p:cNvSpPr/>
          <p:nvPr/>
        </p:nvSpPr>
        <p:spPr>
          <a:xfrm>
            <a:off x="2450425" y="6071473"/>
            <a:ext cx="400645" cy="400645"/>
          </a:xfrm>
          <a:prstGeom prst="roundRect">
            <a:avLst>
              <a:gd name="adj" fmla="val 200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582108" y="6138148"/>
            <a:ext cx="137279" cy="267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4"/>
              </a:lnSpc>
              <a:buNone/>
            </a:pPr>
            <a:r>
              <a:rPr lang="en-US" sz="210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104" dirty="0"/>
          </a:p>
        </p:txBody>
      </p:sp>
      <p:sp>
        <p:nvSpPr>
          <p:cNvPr id="16" name="Text 13"/>
          <p:cNvSpPr/>
          <p:nvPr/>
        </p:nvSpPr>
        <p:spPr>
          <a:xfrm>
            <a:off x="3029069" y="6071473"/>
            <a:ext cx="2809875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Problem-Solving Techniques</a:t>
            </a:r>
            <a:endParaRPr lang="en-US" sz="1753" dirty="0"/>
          </a:p>
        </p:txBody>
      </p:sp>
      <p:sp>
        <p:nvSpPr>
          <p:cNvPr id="17" name="Text 14"/>
          <p:cNvSpPr/>
          <p:nvPr/>
        </p:nvSpPr>
        <p:spPr>
          <a:xfrm>
            <a:off x="3029069" y="6456521"/>
            <a:ext cx="4197191" cy="1139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application demonstrates how backtracking is used to systematically explore potential solutions, backtracking when it reaches an invalid state.</a:t>
            </a:r>
            <a:endParaRPr lang="en-US" sz="1402" dirty="0"/>
          </a:p>
        </p:txBody>
      </p:sp>
      <p:sp>
        <p:nvSpPr>
          <p:cNvPr id="18" name="Shape 15"/>
          <p:cNvSpPr/>
          <p:nvPr/>
        </p:nvSpPr>
        <p:spPr>
          <a:xfrm>
            <a:off x="7404259" y="6071473"/>
            <a:ext cx="400645" cy="400645"/>
          </a:xfrm>
          <a:prstGeom prst="roundRect">
            <a:avLst>
              <a:gd name="adj" fmla="val 200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32251" y="6138148"/>
            <a:ext cx="144542" cy="267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4"/>
              </a:lnSpc>
              <a:buNone/>
            </a:pPr>
            <a:r>
              <a:rPr lang="en-US" sz="210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104" dirty="0"/>
          </a:p>
        </p:txBody>
      </p:sp>
      <p:sp>
        <p:nvSpPr>
          <p:cNvPr id="20" name="Text 17"/>
          <p:cNvSpPr/>
          <p:nvPr/>
        </p:nvSpPr>
        <p:spPr>
          <a:xfrm>
            <a:off x="7982903" y="6071473"/>
            <a:ext cx="2226350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Constraint Satisfaction</a:t>
            </a:r>
            <a:endParaRPr lang="en-US" sz="1753" dirty="0"/>
          </a:p>
        </p:txBody>
      </p:sp>
      <p:sp>
        <p:nvSpPr>
          <p:cNvPr id="21" name="Text 18"/>
          <p:cNvSpPr/>
          <p:nvPr/>
        </p:nvSpPr>
        <p:spPr>
          <a:xfrm>
            <a:off x="7982903" y="6456521"/>
            <a:ext cx="4197191" cy="1139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project illustrates how backtracking is a powerful technique for solving constraint satisfaction problems, where solutions must meet specific criteria.</a:t>
            </a:r>
            <a:endParaRPr lang="en-US" sz="140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47" y="1990130"/>
            <a:ext cx="4883587" cy="424934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43677" y="664488"/>
            <a:ext cx="7065883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Backtracking Approach</a:t>
            </a:r>
            <a:endParaRPr lang="en-US" sz="4746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Try a Number</a:t>
            </a:r>
            <a:endParaRPr lang="en-US" sz="2373" dirty="0"/>
          </a:p>
        </p:txBody>
      </p:sp>
      <p:sp>
        <p:nvSpPr>
          <p:cNvPr id="9" name="Text 3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a number in an empty cell and check if it's valid.</a:t>
            </a:r>
            <a:endParaRPr lang="en-US" sz="1898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Backtrack</a:t>
            </a:r>
            <a:endParaRPr lang="en-US" sz="2373" dirty="0"/>
          </a:p>
        </p:txBody>
      </p:sp>
      <p:sp>
        <p:nvSpPr>
          <p:cNvPr id="12" name="Text 5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the number is invalid, remove it and try a different number.</a:t>
            </a:r>
            <a:endParaRPr lang="en-US" sz="1898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Solve Recursively</a:t>
            </a:r>
            <a:endParaRPr lang="en-US" sz="2373" dirty="0"/>
          </a:p>
        </p:txBody>
      </p:sp>
      <p:sp>
        <p:nvSpPr>
          <p:cNvPr id="15" name="Text 7"/>
          <p:cNvSpPr/>
          <p:nvPr/>
        </p:nvSpPr>
        <p:spPr>
          <a:xfrm>
            <a:off x="2410658" y="6398657"/>
            <a:ext cx="588966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Repeat the process until a valid solution is found.</a:t>
            </a:r>
            <a:endParaRPr lang="en-US" sz="189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602" y="2252543"/>
            <a:ext cx="4999077" cy="37243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2109" y="1005126"/>
            <a:ext cx="5159573" cy="6091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6"/>
              </a:lnSpc>
              <a:buNone/>
            </a:pPr>
            <a:r>
              <a:rPr lang="en-US" sz="383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Interactive Visualization</a:t>
            </a:r>
            <a:endParaRPr lang="en-US" sz="3837" dirty="0"/>
          </a:p>
        </p:txBody>
      </p:sp>
      <p:sp>
        <p:nvSpPr>
          <p:cNvPr id="7" name="Shape 3"/>
          <p:cNvSpPr/>
          <p:nvPr/>
        </p:nvSpPr>
        <p:spPr>
          <a:xfrm>
            <a:off x="955000" y="1906548"/>
            <a:ext cx="38933" cy="5317927"/>
          </a:xfrm>
          <a:prstGeom prst="roundRect">
            <a:avLst>
              <a:gd name="adj" fmla="val 225285"/>
            </a:avLst>
          </a:prstGeom>
          <a:solidFill>
            <a:srgbClr val="C5D2CF"/>
          </a:solidFill>
          <a:ln/>
        </p:spPr>
      </p:sp>
      <p:sp>
        <p:nvSpPr>
          <p:cNvPr id="8" name="Shape 4"/>
          <p:cNvSpPr/>
          <p:nvPr/>
        </p:nvSpPr>
        <p:spPr>
          <a:xfrm>
            <a:off x="1193661" y="2325469"/>
            <a:ext cx="682109" cy="38933"/>
          </a:xfrm>
          <a:prstGeom prst="roundRect">
            <a:avLst>
              <a:gd name="adj" fmla="val 225285"/>
            </a:avLst>
          </a:prstGeom>
          <a:solidFill>
            <a:srgbClr val="C5D2CF"/>
          </a:solidFill>
          <a:ln/>
        </p:spPr>
      </p:sp>
      <p:sp>
        <p:nvSpPr>
          <p:cNvPr id="9" name="Shape 5"/>
          <p:cNvSpPr/>
          <p:nvPr/>
        </p:nvSpPr>
        <p:spPr>
          <a:xfrm>
            <a:off x="755154" y="2125742"/>
            <a:ext cx="438507" cy="438507"/>
          </a:xfrm>
          <a:prstGeom prst="roundRect">
            <a:avLst>
              <a:gd name="adj" fmla="val 2000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29938" y="2198727"/>
            <a:ext cx="88940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2"/>
              </a:lnSpc>
              <a:buNone/>
            </a:pPr>
            <a:r>
              <a:rPr lang="en-US" sz="2302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02" dirty="0"/>
          </a:p>
        </p:txBody>
      </p:sp>
      <p:sp>
        <p:nvSpPr>
          <p:cNvPr id="11" name="Text 7"/>
          <p:cNvSpPr/>
          <p:nvPr/>
        </p:nvSpPr>
        <p:spPr>
          <a:xfrm>
            <a:off x="2046327" y="2101453"/>
            <a:ext cx="243637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r>
              <a:rPr lang="en-US" sz="191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Number Placements</a:t>
            </a:r>
            <a:endParaRPr lang="en-US" sz="1918" dirty="0"/>
          </a:p>
        </p:txBody>
      </p:sp>
      <p:sp>
        <p:nvSpPr>
          <p:cNvPr id="12" name="Text 8"/>
          <p:cNvSpPr/>
          <p:nvPr/>
        </p:nvSpPr>
        <p:spPr>
          <a:xfrm>
            <a:off x="2046327" y="2522815"/>
            <a:ext cx="6415564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r>
              <a:rPr lang="en-US" sz="153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Users can watch as the program attempts different numbers, backtracks when it reaches an invalid state, and eventually finds the correct solution.</a:t>
            </a:r>
            <a:endParaRPr lang="en-US" sz="1535" dirty="0"/>
          </a:p>
        </p:txBody>
      </p:sp>
      <p:sp>
        <p:nvSpPr>
          <p:cNvPr id="13" name="Shape 9"/>
          <p:cNvSpPr/>
          <p:nvPr/>
        </p:nvSpPr>
        <p:spPr>
          <a:xfrm>
            <a:off x="1193661" y="4267021"/>
            <a:ext cx="682109" cy="38933"/>
          </a:xfrm>
          <a:prstGeom prst="roundRect">
            <a:avLst>
              <a:gd name="adj" fmla="val 225285"/>
            </a:avLst>
          </a:prstGeom>
          <a:solidFill>
            <a:srgbClr val="C5D2CF"/>
          </a:solidFill>
          <a:ln/>
        </p:spPr>
      </p:sp>
      <p:sp>
        <p:nvSpPr>
          <p:cNvPr id="14" name="Shape 10"/>
          <p:cNvSpPr/>
          <p:nvPr/>
        </p:nvSpPr>
        <p:spPr>
          <a:xfrm>
            <a:off x="755154" y="4067294"/>
            <a:ext cx="438507" cy="438507"/>
          </a:xfrm>
          <a:prstGeom prst="roundRect">
            <a:avLst>
              <a:gd name="adj" fmla="val 2000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00410" y="4140279"/>
            <a:ext cx="147995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2"/>
              </a:lnSpc>
              <a:buNone/>
            </a:pPr>
            <a:r>
              <a:rPr lang="en-US" sz="2302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02" dirty="0"/>
          </a:p>
        </p:txBody>
      </p:sp>
      <p:sp>
        <p:nvSpPr>
          <p:cNvPr id="16" name="Text 12"/>
          <p:cNvSpPr/>
          <p:nvPr/>
        </p:nvSpPr>
        <p:spPr>
          <a:xfrm>
            <a:off x="2046327" y="4043005"/>
            <a:ext cx="243637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r>
              <a:rPr lang="en-US" sz="191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Color-Coding</a:t>
            </a:r>
            <a:endParaRPr lang="en-US" sz="1918" dirty="0"/>
          </a:p>
        </p:txBody>
      </p:sp>
      <p:sp>
        <p:nvSpPr>
          <p:cNvPr id="17" name="Text 13"/>
          <p:cNvSpPr/>
          <p:nvPr/>
        </p:nvSpPr>
        <p:spPr>
          <a:xfrm>
            <a:off x="2046327" y="4464367"/>
            <a:ext cx="6415564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r>
              <a:rPr lang="en-US" sz="153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color-coding of cells (green for placed numbers, red for backtracked attempts) provides immediate visual feedback on the algorithm's progress.</a:t>
            </a:r>
            <a:endParaRPr lang="en-US" sz="1535" dirty="0"/>
          </a:p>
        </p:txBody>
      </p:sp>
      <p:sp>
        <p:nvSpPr>
          <p:cNvPr id="18" name="Shape 14"/>
          <p:cNvSpPr/>
          <p:nvPr/>
        </p:nvSpPr>
        <p:spPr>
          <a:xfrm>
            <a:off x="1193661" y="6208574"/>
            <a:ext cx="682109" cy="38933"/>
          </a:xfrm>
          <a:prstGeom prst="roundRect">
            <a:avLst>
              <a:gd name="adj" fmla="val 225285"/>
            </a:avLst>
          </a:prstGeom>
          <a:solidFill>
            <a:srgbClr val="C5D2CF"/>
          </a:solidFill>
          <a:ln/>
        </p:spPr>
      </p:sp>
      <p:sp>
        <p:nvSpPr>
          <p:cNvPr id="19" name="Shape 15"/>
          <p:cNvSpPr/>
          <p:nvPr/>
        </p:nvSpPr>
        <p:spPr>
          <a:xfrm>
            <a:off x="755154" y="6008846"/>
            <a:ext cx="438507" cy="438507"/>
          </a:xfrm>
          <a:prstGeom prst="roundRect">
            <a:avLst>
              <a:gd name="adj" fmla="val 2000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899220" y="6081832"/>
            <a:ext cx="150257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2"/>
              </a:lnSpc>
              <a:buNone/>
            </a:pPr>
            <a:r>
              <a:rPr lang="en-US" sz="2302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02" dirty="0"/>
          </a:p>
        </p:txBody>
      </p:sp>
      <p:sp>
        <p:nvSpPr>
          <p:cNvPr id="21" name="Text 17"/>
          <p:cNvSpPr/>
          <p:nvPr/>
        </p:nvSpPr>
        <p:spPr>
          <a:xfrm>
            <a:off x="2046327" y="5984558"/>
            <a:ext cx="243637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r>
              <a:rPr lang="en-US" sz="191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Feedback</a:t>
            </a:r>
            <a:endParaRPr lang="en-US" sz="1918" dirty="0"/>
          </a:p>
        </p:txBody>
      </p:sp>
      <p:sp>
        <p:nvSpPr>
          <p:cNvPr id="22" name="Text 18"/>
          <p:cNvSpPr/>
          <p:nvPr/>
        </p:nvSpPr>
        <p:spPr>
          <a:xfrm>
            <a:off x="2046327" y="6405920"/>
            <a:ext cx="6415564" cy="623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r>
              <a:rPr lang="en-US" sz="153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real-time feedback helps users understand the algorithm's decision-making process and the logic behind each step.</a:t>
            </a:r>
            <a:endParaRPr lang="en-US" sz="15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41291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Java Swing Utilization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8015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GUI Components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434120"/>
            <a:ext cx="3898821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project showcases the use of Java Swing for creating graphical user interfaces. It demonstrates how to create a grid-based layout, use JLabels as interactive elements, and update GUI components in real-time based on backend logic.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8015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JFrame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43412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main window uses a JFrame, offering a familiar environment for users across different operating systems.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8015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JLabel Array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43412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cell in the Sudoku grid is represented by a JLabel, allowing for dynamic updates of numbers and colors.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296" y="2465427"/>
            <a:ext cx="4941689" cy="32986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357" y="965002"/>
            <a:ext cx="5789057" cy="680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60"/>
              </a:lnSpc>
              <a:buNone/>
            </a:pPr>
            <a:r>
              <a:rPr lang="en-US" sz="4288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Problem-Solving Insight</a:t>
            </a:r>
            <a:endParaRPr lang="en-US" sz="4288" dirty="0"/>
          </a:p>
        </p:txBody>
      </p:sp>
      <p:sp>
        <p:nvSpPr>
          <p:cNvPr id="7" name="Shape 3"/>
          <p:cNvSpPr/>
          <p:nvPr/>
        </p:nvSpPr>
        <p:spPr>
          <a:xfrm>
            <a:off x="762357" y="1972389"/>
            <a:ext cx="7619286" cy="1618893"/>
          </a:xfrm>
          <a:prstGeom prst="roundRect">
            <a:avLst>
              <a:gd name="adj" fmla="val 605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87742" y="2197775"/>
            <a:ext cx="272295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214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Logical Steps</a:t>
            </a:r>
            <a:endParaRPr lang="en-US" sz="2144" dirty="0"/>
          </a:p>
        </p:txBody>
      </p:sp>
      <p:sp>
        <p:nvSpPr>
          <p:cNvPr id="9" name="Text 5"/>
          <p:cNvSpPr/>
          <p:nvPr/>
        </p:nvSpPr>
        <p:spPr>
          <a:xfrm>
            <a:off x="987742" y="2668667"/>
            <a:ext cx="7168515" cy="6972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44"/>
              </a:lnSpc>
              <a:buNone/>
            </a:pPr>
            <a:r>
              <a:rPr lang="en-US" sz="171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 Sudoku enthusiasts, the visualizer offers insight into the logical steps required to solve complex puzzles.</a:t>
            </a:r>
            <a:endParaRPr lang="en-US" sz="1715" dirty="0"/>
          </a:p>
        </p:txBody>
      </p:sp>
      <p:sp>
        <p:nvSpPr>
          <p:cNvPr id="10" name="Shape 6"/>
          <p:cNvSpPr/>
          <p:nvPr/>
        </p:nvSpPr>
        <p:spPr>
          <a:xfrm>
            <a:off x="762357" y="3809047"/>
            <a:ext cx="7619286" cy="1618893"/>
          </a:xfrm>
          <a:prstGeom prst="roundRect">
            <a:avLst>
              <a:gd name="adj" fmla="val 605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87742" y="4034433"/>
            <a:ext cx="272295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214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Strategies</a:t>
            </a:r>
            <a:endParaRPr lang="en-US" sz="2144" dirty="0"/>
          </a:p>
        </p:txBody>
      </p:sp>
      <p:sp>
        <p:nvSpPr>
          <p:cNvPr id="12" name="Text 8"/>
          <p:cNvSpPr/>
          <p:nvPr/>
        </p:nvSpPr>
        <p:spPr>
          <a:xfrm>
            <a:off x="987742" y="4505325"/>
            <a:ext cx="7168515" cy="6972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44"/>
              </a:lnSpc>
              <a:buNone/>
            </a:pPr>
            <a:r>
              <a:rPr lang="en-US" sz="171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 can help users understand the strategies employed in Sudoku solving, potentially improving their own solving skills.</a:t>
            </a:r>
            <a:endParaRPr lang="en-US" sz="1715" dirty="0"/>
          </a:p>
        </p:txBody>
      </p:sp>
      <p:sp>
        <p:nvSpPr>
          <p:cNvPr id="13" name="Shape 9"/>
          <p:cNvSpPr/>
          <p:nvPr/>
        </p:nvSpPr>
        <p:spPr>
          <a:xfrm>
            <a:off x="762357" y="5645706"/>
            <a:ext cx="7619286" cy="1618893"/>
          </a:xfrm>
          <a:prstGeom prst="roundRect">
            <a:avLst>
              <a:gd name="adj" fmla="val 605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87742" y="5871091"/>
            <a:ext cx="272295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214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Visual Representation</a:t>
            </a:r>
            <a:endParaRPr lang="en-US" sz="2144" dirty="0"/>
          </a:p>
        </p:txBody>
      </p:sp>
      <p:sp>
        <p:nvSpPr>
          <p:cNvPr id="15" name="Text 11"/>
          <p:cNvSpPr/>
          <p:nvPr/>
        </p:nvSpPr>
        <p:spPr>
          <a:xfrm>
            <a:off x="987742" y="6341983"/>
            <a:ext cx="7168515" cy="6972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44"/>
              </a:lnSpc>
              <a:buNone/>
            </a:pPr>
            <a:r>
              <a:rPr lang="en-US" sz="171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visual representation of the solving process provides a clear and intuitive understanding of the logic behind each step.</a:t>
            </a:r>
            <a:endParaRPr lang="en-US" sz="17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343" y="2863929"/>
            <a:ext cx="4953595" cy="25016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5927" y="859274"/>
            <a:ext cx="5328404" cy="665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5"/>
              </a:lnSpc>
              <a:buNone/>
            </a:pPr>
            <a:r>
              <a:rPr lang="en-US" sz="4196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Extensible Framework</a:t>
            </a:r>
            <a:endParaRPr lang="en-US" sz="419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27" y="1844873"/>
            <a:ext cx="1065609" cy="19101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1219" y="2057995"/>
            <a:ext cx="2664143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209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9x9 Grids</a:t>
            </a:r>
            <a:endParaRPr lang="en-US" sz="2098" dirty="0"/>
          </a:p>
        </p:txBody>
      </p:sp>
      <p:sp>
        <p:nvSpPr>
          <p:cNvPr id="9" name="Text 4"/>
          <p:cNvSpPr/>
          <p:nvPr/>
        </p:nvSpPr>
        <p:spPr>
          <a:xfrm>
            <a:off x="2131219" y="2518886"/>
            <a:ext cx="6266855" cy="10229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While the current implementation focuses on 9x9 Sudoku grids, the structure of the code allows for potential extensions.</a:t>
            </a:r>
            <a:endParaRPr lang="en-US" sz="167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27" y="3754993"/>
            <a:ext cx="1065609" cy="19101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1219" y="3968115"/>
            <a:ext cx="2664143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209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Different Grid Sizes</a:t>
            </a:r>
            <a:endParaRPr lang="en-US" sz="2098" dirty="0"/>
          </a:p>
        </p:txBody>
      </p:sp>
      <p:sp>
        <p:nvSpPr>
          <p:cNvPr id="12" name="Text 6"/>
          <p:cNvSpPr/>
          <p:nvPr/>
        </p:nvSpPr>
        <p:spPr>
          <a:xfrm>
            <a:off x="2131219" y="4429006"/>
            <a:ext cx="6266855" cy="10229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could include handling different grid sizes, incorporating user input, or implementing additional Sudoku-solving algorithms for comparison.</a:t>
            </a:r>
            <a:endParaRPr lang="en-US" sz="167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927" y="5665113"/>
            <a:ext cx="1065609" cy="170509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31219" y="5878235"/>
            <a:ext cx="2664143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209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Development</a:t>
            </a:r>
            <a:endParaRPr lang="en-US" sz="2098" dirty="0"/>
          </a:p>
        </p:txBody>
      </p:sp>
      <p:sp>
        <p:nvSpPr>
          <p:cNvPr id="15" name="Text 8"/>
          <p:cNvSpPr/>
          <p:nvPr/>
        </p:nvSpPr>
        <p:spPr>
          <a:xfrm>
            <a:off x="2131219" y="6339126"/>
            <a:ext cx="6266855" cy="681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modular design of the code makes it easy to add new features and adapt to different requirements.</a:t>
            </a:r>
            <a:endParaRPr lang="en-US" sz="167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413153"/>
            <a:ext cx="707028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Color-Coded Cell Updates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78430"/>
            <a:ext cx="4053840" cy="2505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549247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Green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6026348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Indicates a number that has been successfully placed.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678430"/>
            <a:ext cx="4053959" cy="2505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549247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Red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5288161" y="6026348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Shows cells where the algorithm has backtracked.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678430"/>
            <a:ext cx="4053959" cy="25054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549247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Light Gray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9712404" y="6026348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Represents the initial state and final solution.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556" y="1831896"/>
            <a:ext cx="4967168" cy="45656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6758" y="1071324"/>
            <a:ext cx="6017657" cy="648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10"/>
              </a:lnSpc>
              <a:buNone/>
            </a:pPr>
            <a:r>
              <a:rPr lang="en-US" sz="4088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Performance Visualization</a:t>
            </a:r>
            <a:endParaRPr lang="en-US" sz="4088" dirty="0"/>
          </a:p>
        </p:txBody>
      </p:sp>
      <p:sp>
        <p:nvSpPr>
          <p:cNvPr id="7" name="Shape 3"/>
          <p:cNvSpPr/>
          <p:nvPr/>
        </p:nvSpPr>
        <p:spPr>
          <a:xfrm>
            <a:off x="726758" y="2031683"/>
            <a:ext cx="7690485" cy="5126593"/>
          </a:xfrm>
          <a:prstGeom prst="roundRect">
            <a:avLst>
              <a:gd name="adj" fmla="val 18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734378" y="2039303"/>
            <a:ext cx="7675245" cy="15930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942023" y="2171462"/>
            <a:ext cx="3418523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163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Efficiency</a:t>
            </a:r>
            <a:endParaRPr lang="en-US" sz="1635" dirty="0"/>
          </a:p>
        </p:txBody>
      </p:sp>
      <p:sp>
        <p:nvSpPr>
          <p:cNvPr id="10" name="Text 6"/>
          <p:cNvSpPr/>
          <p:nvPr/>
        </p:nvSpPr>
        <p:spPr>
          <a:xfrm>
            <a:off x="4783455" y="2171462"/>
            <a:ext cx="3418523" cy="13287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163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application indirectly demonstrates the efficiency (or potential inefficiency) of the backtracking algorithm.</a:t>
            </a:r>
            <a:endParaRPr lang="en-US" sz="1635" dirty="0"/>
          </a:p>
        </p:txBody>
      </p:sp>
      <p:sp>
        <p:nvSpPr>
          <p:cNvPr id="11" name="Shape 7"/>
          <p:cNvSpPr/>
          <p:nvPr/>
        </p:nvSpPr>
        <p:spPr>
          <a:xfrm>
            <a:off x="734378" y="3632359"/>
            <a:ext cx="7675245" cy="19252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942023" y="3764518"/>
            <a:ext cx="3418523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163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Difficulty</a:t>
            </a:r>
            <a:endParaRPr lang="en-US" sz="1635" dirty="0"/>
          </a:p>
        </p:txBody>
      </p:sp>
      <p:sp>
        <p:nvSpPr>
          <p:cNvPr id="13" name="Text 9"/>
          <p:cNvSpPr/>
          <p:nvPr/>
        </p:nvSpPr>
        <p:spPr>
          <a:xfrm>
            <a:off x="4783455" y="3764518"/>
            <a:ext cx="3418523" cy="16609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163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Users can observe how the algorithm performs on puzzles of varying difficulty, providing a tangible sense of algorithmic complexity.</a:t>
            </a:r>
            <a:endParaRPr lang="en-US" sz="1635" dirty="0"/>
          </a:p>
        </p:txBody>
      </p:sp>
      <p:sp>
        <p:nvSpPr>
          <p:cNvPr id="14" name="Shape 10"/>
          <p:cNvSpPr/>
          <p:nvPr/>
        </p:nvSpPr>
        <p:spPr>
          <a:xfrm>
            <a:off x="734378" y="5557599"/>
            <a:ext cx="7675245" cy="15930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942023" y="5689759"/>
            <a:ext cx="3418523" cy="332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163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Visualization</a:t>
            </a:r>
            <a:endParaRPr lang="en-US" sz="1635" dirty="0"/>
          </a:p>
        </p:txBody>
      </p:sp>
      <p:sp>
        <p:nvSpPr>
          <p:cNvPr id="16" name="Text 12"/>
          <p:cNvSpPr/>
          <p:nvPr/>
        </p:nvSpPr>
        <p:spPr>
          <a:xfrm>
            <a:off x="4783455" y="5689759"/>
            <a:ext cx="3418523" cy="13287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163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visualization helps users understand how the algorithm's performance is affected by the complexity of the puzzle.</a:t>
            </a:r>
            <a:endParaRPr lang="en-US" sz="163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768</Words>
  <Application>Microsoft Office PowerPoint</Application>
  <PresentationFormat>Custom</PresentationFormat>
  <Paragraphs>104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Kanit</vt:lpstr>
      <vt:lpstr>Martel Sans</vt:lpstr>
      <vt:lpstr>Merriweather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Shivam Gupta</cp:lastModifiedBy>
  <cp:revision>3</cp:revision>
  <dcterms:created xsi:type="dcterms:W3CDTF">2024-07-12T05:16:21Z</dcterms:created>
  <dcterms:modified xsi:type="dcterms:W3CDTF">2024-07-12T05:25:02Z</dcterms:modified>
</cp:coreProperties>
</file>